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C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3FA79A"/>
                </a:solidFill>
                <a:latin typeface="Segoe UI"/>
              </a:rPr>
              <a:t>AN OVERVIEW FOR MBBS STUDENTS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10911535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5800" b="1">
                <a:solidFill>
                  <a:srgbClr val="FFFFFF"/>
                </a:solidFill>
                <a:latin typeface="Georgia"/>
              </a:rPr>
              <a:t>Introduction to MBBS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8412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E6EEFB"/>
                </a:solidFill>
                <a:latin typeface="Georgia"/>
              </a:rPr>
              <a:t>The journey, structure and purpose of India's undergraduate medical degree · from admission to a competent, ethical, lifelong-learning doctor.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52628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BCD0EE"/>
                </a:solidFill>
                <a:latin typeface="Segoe UI"/>
              </a:rPr>
              <a:t>Prof. (Dr.) Rangeel Singh Raina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5120640"/>
            <a:ext cx="3383280" cy="1051560"/>
          </a:xfrm>
          <a:prstGeom prst="roundRect">
            <a:avLst/>
          </a:prstGeom>
          <a:solidFill>
            <a:srgbClr val="182442"/>
          </a:solidFill>
          <a:ln w="12700">
            <a:solidFill>
              <a:srgbClr val="3545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5285232"/>
            <a:ext cx="3017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5½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779008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A9C1E6"/>
                </a:solidFill>
                <a:latin typeface="Segoe UI"/>
              </a:rPr>
              <a:t>4½ STUDY + 1 INTERNSHIP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06240" y="5120640"/>
            <a:ext cx="3383280" cy="1051560"/>
          </a:xfrm>
          <a:prstGeom prst="roundRect">
            <a:avLst/>
          </a:prstGeom>
          <a:solidFill>
            <a:srgbClr val="182442"/>
          </a:solidFill>
          <a:ln w="12700">
            <a:solidFill>
              <a:srgbClr val="3545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5285232"/>
            <a:ext cx="3017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4 phases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5779008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A9C1E6"/>
                </a:solidFill>
                <a:latin typeface="Segoe UI"/>
              </a:rPr>
              <a:t>COMPETENCY-BASED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0" y="5120640"/>
            <a:ext cx="3383280" cy="1051560"/>
          </a:xfrm>
          <a:prstGeom prst="roundRect">
            <a:avLst/>
          </a:prstGeom>
          <a:solidFill>
            <a:srgbClr val="182442"/>
          </a:solidFill>
          <a:ln w="12700">
            <a:solidFill>
              <a:srgbClr val="3545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01000" y="5285232"/>
            <a:ext cx="3017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5 roles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5779008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A9C1E6"/>
                </a:solidFill>
                <a:latin typeface="Segoe UI"/>
              </a:rPr>
              <a:t>INDIAN MEDICAL GRADUATE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YOUR PRESENTER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749807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Prof. (Dr.) Rangeel Singh Raina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749807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B6B85"/>
                </a:solidFill>
                <a:latin typeface="Segoe UI"/>
              </a:rPr>
              <a:t>Joint Director</a:t>
            </a:r>
            <a:r>
              <a:rPr sz="1600" b="0">
                <a:solidFill>
                  <a:srgbClr val="5B6B85"/>
                </a:solidFill>
                <a:latin typeface="Segoe UI"/>
              </a:rPr>
              <a:t>, Directorate of Medical Education, Uttarakhand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749807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B6B85"/>
                </a:solidFill>
                <a:latin typeface="Segoe UI"/>
              </a:rPr>
              <a:t>Professor</a:t>
            </a:r>
            <a:r>
              <a:rPr sz="1600" b="0">
                <a:solidFill>
                  <a:srgbClr val="5B6B85"/>
                </a:solidFill>
                <a:latin typeface="Segoe UI"/>
              </a:rPr>
              <a:t> of Pharmacology, GDMC Dehradun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971800"/>
            <a:ext cx="1600200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MD Pharmacology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04872" y="2971800"/>
            <a:ext cx="614476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MBBS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83940" y="2971800"/>
            <a:ext cx="1417320" cy="384048"/>
          </a:xfrm>
          <a:prstGeom prst="roundRect">
            <a:avLst/>
          </a:prstGeom>
          <a:solidFill>
            <a:srgbClr val="0A66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FFFFFF"/>
                </a:solidFill>
                <a:latin typeface="Segoe UI"/>
              </a:rPr>
              <a:t>in  LinkedIn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03320"/>
            <a:ext cx="73152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00" b="1">
                <a:solidFill>
                  <a:srgbClr val="1E2C4F"/>
                </a:solidFill>
                <a:latin typeface="Segoe UI"/>
              </a:rPr>
              <a:t>•  17+ years</a:t>
            </a:r>
            <a:r>
              <a:rPr sz="1500">
                <a:solidFill>
                  <a:srgbClr val="24304A"/>
                </a:solidFill>
                <a:latin typeface="Segoe UI"/>
              </a:rPr>
              <a:t> in medical education &amp; academic leadership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00" b="1">
                <a:solidFill>
                  <a:srgbClr val="1E2C4F"/>
                </a:solidFill>
                <a:latin typeface="Segoe UI"/>
              </a:rPr>
              <a:t>•  Former Principal / Dean</a:t>
            </a:r>
            <a:r>
              <a:rPr sz="1500">
                <a:solidFill>
                  <a:srgbClr val="24304A"/>
                </a:solidFill>
                <a:latin typeface="Segoe UI"/>
              </a:rPr>
              <a:t>, GMC Haridwar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00" b="1">
                <a:solidFill>
                  <a:srgbClr val="1E2C4F"/>
                </a:solidFill>
                <a:latin typeface="Segoe UI"/>
              </a:rPr>
              <a:t>•  Focus</a:t>
            </a:r>
            <a:r>
              <a:rPr sz="1500">
                <a:solidFill>
                  <a:srgbClr val="24304A"/>
                </a:solidFill>
                <a:latin typeface="Segoe UI"/>
              </a:rPr>
              <a:t> · pharmacovigilance &amp; patient safety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64405" y="1773936"/>
            <a:ext cx="2842074" cy="44074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dr-rai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269" y="1828800"/>
            <a:ext cx="2732346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01 · THE DEGREE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What is MBBS?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64008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5B6B85"/>
                </a:solidFill>
                <a:latin typeface="Segoe UI"/>
              </a:rPr>
              <a:t>Bachelor of Medicine &amp; Bachelor of Surgery</a:t>
            </a:r>
            <a:r>
              <a:rPr sz="1700" b="0">
                <a:solidFill>
                  <a:srgbClr val="5B6B85"/>
                </a:solidFill>
                <a:latin typeface="Segoe UI"/>
              </a:rPr>
              <a:t> · India's primary undergraduate medical degree, regulated by the </a:t>
            </a:r>
            <a:r>
              <a:rPr sz="1700" b="1">
                <a:solidFill>
                  <a:srgbClr val="5B6B85"/>
                </a:solidFill>
                <a:latin typeface="Segoe UI"/>
              </a:rPr>
              <a:t>National Medical Commission</a:t>
            </a:r>
            <a:r>
              <a:rPr sz="1700" b="0">
                <a:solidFill>
                  <a:srgbClr val="5B6B85"/>
                </a:solidFill>
                <a:latin typeface="Segoe UI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383280"/>
            <a:ext cx="2743200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Undergraduate degree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931920"/>
            <a:ext cx="2743200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NMC-regulated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480559"/>
            <a:ext cx="2743200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Globally recognised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029199"/>
            <a:ext cx="2743200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Licence to practise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63840" y="2743200"/>
            <a:ext cx="1554480" cy="914400"/>
          </a:xfrm>
          <a:prstGeom prst="roundRect">
            <a:avLst/>
          </a:prstGeom>
          <a:solidFill>
            <a:srgbClr val="DEF0EE"/>
          </a:solidFill>
          <a:ln w="12700">
            <a:solidFill>
              <a:srgbClr val="1F8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0" y="2743200"/>
            <a:ext cx="15544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2C6B65"/>
                </a:solidFill>
                <a:latin typeface="Segoe UI"/>
              </a:rPr>
              <a:t>Student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09760" y="3200400"/>
            <a:ext cx="548640" cy="0"/>
          </a:xfrm>
          <a:prstGeom prst="line">
            <a:avLst/>
          </a:prstGeom>
          <a:ln w="31750">
            <a:solidFill>
              <a:srgbClr val="1E2C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058400" y="2743200"/>
            <a:ext cx="1554480" cy="914400"/>
          </a:xfrm>
          <a:prstGeom prst="roundRect">
            <a:avLst/>
          </a:prstGeom>
          <a:solidFill>
            <a:srgbClr val="1E2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0" y="2743200"/>
            <a:ext cx="15544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Doctor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0" y="3794760"/>
            <a:ext cx="374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4½ yrs of study + 1 year internship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02 ·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The MBBS Journey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05840" y="3657600"/>
            <a:ext cx="10149840" cy="0"/>
          </a:xfrm>
          <a:prstGeom prst="line">
            <a:avLst/>
          </a:prstGeom>
          <a:ln w="38100">
            <a:solidFill>
              <a:srgbClr val="1F8A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22376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8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F8A80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Admission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NEET-UG</a:t>
            </a:r>
          </a:p>
        </p:txBody>
      </p:sp>
      <p:sp>
        <p:nvSpPr>
          <p:cNvPr id="9" name="Oval 8"/>
          <p:cNvSpPr/>
          <p:nvPr/>
        </p:nvSpPr>
        <p:spPr>
          <a:xfrm>
            <a:off x="2414016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8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F8A80"/>
                </a:solidFill>
                <a:latin typeface="Segoe U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Pre-clinical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Phase I</a:t>
            </a:r>
          </a:p>
        </p:txBody>
      </p:sp>
      <p:sp>
        <p:nvSpPr>
          <p:cNvPr id="12" name="Oval 11"/>
          <p:cNvSpPr/>
          <p:nvPr/>
        </p:nvSpPr>
        <p:spPr>
          <a:xfrm>
            <a:off x="4105656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8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F8A80"/>
                </a:solidFill>
                <a:latin typeface="Segoe U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39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Para-clinical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39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Phase II</a:t>
            </a:r>
          </a:p>
        </p:txBody>
      </p:sp>
      <p:sp>
        <p:nvSpPr>
          <p:cNvPr id="15" name="Oval 14"/>
          <p:cNvSpPr/>
          <p:nvPr/>
        </p:nvSpPr>
        <p:spPr>
          <a:xfrm>
            <a:off x="5797296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8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F8A80"/>
                </a:solidFill>
                <a:latin typeface="Segoe U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Clinical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12080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Phase III</a:t>
            </a:r>
          </a:p>
        </p:txBody>
      </p:sp>
      <p:sp>
        <p:nvSpPr>
          <p:cNvPr id="18" name="Oval 17"/>
          <p:cNvSpPr/>
          <p:nvPr/>
        </p:nvSpPr>
        <p:spPr>
          <a:xfrm>
            <a:off x="7488936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E2C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E2C4F"/>
                </a:solidFill>
                <a:latin typeface="Segoe UI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3720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Internship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CRMI · 12 mo</a:t>
            </a:r>
          </a:p>
        </p:txBody>
      </p:sp>
      <p:sp>
        <p:nvSpPr>
          <p:cNvPr id="21" name="Oval 20"/>
          <p:cNvSpPr/>
          <p:nvPr/>
        </p:nvSpPr>
        <p:spPr>
          <a:xfrm>
            <a:off x="9180576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E2C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E2C4F"/>
                </a:solidFill>
                <a:latin typeface="Segoe UI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5360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Registration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NMC licence</a:t>
            </a:r>
          </a:p>
        </p:txBody>
      </p:sp>
      <p:sp>
        <p:nvSpPr>
          <p:cNvPr id="24" name="Oval 23"/>
          <p:cNvSpPr/>
          <p:nvPr/>
        </p:nvSpPr>
        <p:spPr>
          <a:xfrm>
            <a:off x="10872215" y="3374136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E2C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>
                <a:solidFill>
                  <a:srgbClr val="1E2C4F"/>
                </a:solidFill>
                <a:latin typeface="Segoe UI"/>
              </a:rP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0" y="260604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1">
                <a:solidFill>
                  <a:srgbClr val="1E2C4F"/>
                </a:solidFill>
                <a:latin typeface="Segoe UI"/>
              </a:rPr>
              <a:t>Career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0" y="406908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5B6B85"/>
                </a:solidFill>
                <a:latin typeface="Segoe UI"/>
              </a:rPr>
              <a:t>many paths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03 · COURSE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Structure &amp; Duration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78308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B6B85"/>
                </a:solidFill>
                <a:latin typeface="Segoe UI"/>
              </a:rPr>
              <a:t>Under the NMC CBME Curriculum 2024, the 4½ taught years form four phases (drawn to scale).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68880"/>
            <a:ext cx="2351633" cy="777240"/>
          </a:xfrm>
          <a:prstGeom prst="round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578608"/>
            <a:ext cx="216875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Segoe UI"/>
              </a:rPr>
              <a:t>Phase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07792"/>
            <a:ext cx="216875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Segoe UI"/>
              </a:rPr>
              <a:t>12 mo · Pre-clinical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64865" y="2468880"/>
            <a:ext cx="2351633" cy="777240"/>
          </a:xfrm>
          <a:prstGeom prst="roundRect">
            <a:avLst/>
          </a:prstGeom>
          <a:solidFill>
            <a:srgbClr val="3FA7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02025" y="2578608"/>
            <a:ext cx="216875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Segoe UI"/>
              </a:rPr>
              <a:t>Phase II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2025" y="2907792"/>
            <a:ext cx="216875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Segoe UI"/>
              </a:rPr>
              <a:t>12 mo · Para-clinical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9651" y="2468880"/>
            <a:ext cx="2351633" cy="777240"/>
          </a:xfrm>
          <a:prstGeom prst="roundRect">
            <a:avLst/>
          </a:prstGeom>
          <a:solidFill>
            <a:srgbClr val="5A74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6811" y="2578608"/>
            <a:ext cx="216875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Segoe UI"/>
              </a:rPr>
              <a:t>Phase III · 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6811" y="2907792"/>
            <a:ext cx="216875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Segoe UI"/>
              </a:rPr>
              <a:t>12 mo · Clinical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14436" y="2468880"/>
            <a:ext cx="3564026" cy="777240"/>
          </a:xfrm>
          <a:prstGeom prst="roundRect">
            <a:avLst/>
          </a:prstGeom>
          <a:solidFill>
            <a:srgbClr val="1E2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51596" y="2578608"/>
            <a:ext cx="338114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Segoe UI"/>
              </a:rPr>
              <a:t>Phase III · II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596" y="2907792"/>
            <a:ext cx="338114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Segoe UI"/>
              </a:rPr>
              <a:t>18 mo · Clinical + Final exam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2468880"/>
            <a:ext cx="146304" cy="777240"/>
          </a:xfrm>
          <a:prstGeom prst="rect">
            <a:avLst/>
          </a:prstGeom>
          <a:solidFill>
            <a:srgbClr val="C197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9184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C1974E"/>
                </a:solidFill>
                <a:latin typeface="Segoe UI"/>
              </a:rPr>
              <a:t>▮ 2-week Foundation Course opens Phase 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749039"/>
            <a:ext cx="10911535" cy="640080"/>
          </a:xfrm>
          <a:prstGeom prst="roundRect">
            <a:avLst/>
          </a:prstGeom>
          <a:noFill/>
          <a:ln w="19050">
            <a:solidFill>
              <a:srgbClr val="3E5C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49039"/>
            <a:ext cx="10911535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300" b="1">
                <a:solidFill>
                  <a:srgbClr val="3E5C93"/>
                </a:solidFill>
                <a:latin typeface="Segoe UI"/>
              </a:rPr>
              <a:t>+ Compulsory Rotating Medical Internship (CRMI) · 12 months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617720"/>
            <a:ext cx="10911535" cy="68580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617720"/>
            <a:ext cx="10362895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2C6B65"/>
                </a:solidFill>
                <a:latin typeface="Segoe UI"/>
              </a:rPr>
              <a:t>= 5½ years to registration as a doctor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04 · WHAT YOU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Core Subjects, Phase by Phase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3454298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84832"/>
            <a:ext cx="308853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 · THE NORMAL BODY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395728"/>
            <a:ext cx="305196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Pre-clinical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852928"/>
            <a:ext cx="3051962" cy="29535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Anatomy
Physiology
Biochemistry
+ Foundation Course, early clinical exposure &amp; AETCOM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8698" y="1920240"/>
            <a:ext cx="3454298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69866" y="2084832"/>
            <a:ext cx="308853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II · DISEASE MECHANISMS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9866" y="2395728"/>
            <a:ext cx="305196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Para-clinical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9866" y="2852928"/>
            <a:ext cx="3051962" cy="29535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Pathology
Pharmacology
Microbiology
Forensic Medicine
Community Medicine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7316" y="1920240"/>
            <a:ext cx="3454298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8484" y="2084832"/>
            <a:ext cx="308853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III · CARING FOR PATIENTS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8484" y="2395728"/>
            <a:ext cx="305196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Clinical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8484" y="2852928"/>
            <a:ext cx="3051962" cy="29535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General Medicine &amp; Surgery
Obstetrics &amp; Gynaecology
Paediatrics
Ortho, ENT, Ophthalmology
Psychiatry, Derma &amp; more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05 · EXAMINATIONS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One University Exam Per Professional Year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2522143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84832"/>
            <a:ext cx="215638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395728"/>
            <a:ext cx="2119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First Professional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852928"/>
            <a:ext cx="2119807" cy="2496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Anatomy
Physiology
Biochemistry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36543" y="1920240"/>
            <a:ext cx="2522143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7711" y="2084832"/>
            <a:ext cx="215638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7711" y="2395728"/>
            <a:ext cx="2119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Second Professional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7711" y="2852928"/>
            <a:ext cx="2119807" cy="2496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Pathology
Microbiology
Pharmacology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920240"/>
            <a:ext cx="2522143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4175" y="2084832"/>
            <a:ext cx="215638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III · PART 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395728"/>
            <a:ext cx="2119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Third Professional (I)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2852928"/>
            <a:ext cx="2119807" cy="2496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Community Medicine
Forensic Medicine (FMT)
ENT · Ophthalmology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29471" y="1920240"/>
            <a:ext cx="2522143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30639" y="2084832"/>
            <a:ext cx="215638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>
                <a:solidFill>
                  <a:srgbClr val="2C6B65"/>
                </a:solidFill>
                <a:latin typeface="Segoe UI"/>
              </a:rPr>
              <a:t>PHASE III · PART II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0639" y="2395728"/>
            <a:ext cx="2119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Final Professional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0639" y="2852928"/>
            <a:ext cx="2119807" cy="2496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General Medicine
General Surgery
Obstetrics &amp; Gynaecology
Paediatrics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62356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Each exam = theory papers + practical / clinical + viva. Allied clinical subjects are taught &amp; assessed within Phase III.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06 · PASS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How You Pass · The Rules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5318607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84832"/>
            <a:ext cx="491627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Theory 40% · Practical 60%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542032"/>
            <a:ext cx="4916271" cy="97840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Each subject's marks are weighted 40% Theory (papers + viva) and 60% Practical / Clinical; reach a 50% aggregate to pass.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20240"/>
            <a:ext cx="5318607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4175" y="2084832"/>
            <a:ext cx="491627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Internal assessment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542032"/>
            <a:ext cx="4916271" cy="97840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Secure ≥ 50% in internal assessment (not below 40% in theory &amp; practical each) to be eligible for the university exam.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886200"/>
            <a:ext cx="5318607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4050791"/>
            <a:ext cx="491627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Attendance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4507992"/>
            <a:ext cx="4916271" cy="9784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≥ 75% in theory and ≥ 80% in practical / clinical training to sit the examination.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886200"/>
            <a:ext cx="5318607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4175" y="4050791"/>
            <a:ext cx="491627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Attempts &amp; progression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507992"/>
            <a:ext cx="4916271" cy="9784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Up to 4 attempts per exam; the First Professional must be cleared within 4 years of admission. Pass a phase to progress.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80644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B6B85"/>
                </a:solidFill>
                <a:latin typeface="Segoe UI"/>
              </a:rPr>
              <a:t>Per NMC CBME / Graduate Medical Education Regulations; exact conduct may vary by university.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07 · HOW YOU ARE TAUGHT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Competency-Based Medical Education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5669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5B6B85"/>
                </a:solidFill>
                <a:latin typeface="Segoe UI"/>
              </a:rPr>
              <a:t>CBME asks a better question than "how much do you know?"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60320"/>
            <a:ext cx="5669280" cy="137160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2560320"/>
            <a:ext cx="82296" cy="1371600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2560320"/>
            <a:ext cx="52120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1E2C4F"/>
                </a:solidFill>
                <a:latin typeface="Georgia"/>
              </a:rPr>
              <a:t>Can you use what you know, safely and appropriately, for a patient?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754880" cy="1554480"/>
          </a:xfrm>
          <a:prstGeom prst="roundRect">
            <a:avLst/>
          </a:prstGeom>
          <a:solidFill>
            <a:srgbClr val="F1F1EC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67728" y="2084832"/>
            <a:ext cx="4352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1E2C4F"/>
                </a:solidFill>
                <a:latin typeface="Georgia"/>
              </a:rPr>
              <a:t>Traditional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67728" y="2542032"/>
            <a:ext cx="4352544" cy="7955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"How much do you know?" · recall, tested on paper.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0" y="3657600"/>
            <a:ext cx="4754880" cy="1554480"/>
          </a:xfrm>
          <a:prstGeom prst="roundRect">
            <a:avLst/>
          </a:prstGeom>
          <a:solidFill>
            <a:srgbClr val="DEF0EE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67728" y="3822191"/>
            <a:ext cx="4352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C6B65"/>
                </a:solidFill>
                <a:latin typeface="Georgia"/>
              </a:rPr>
              <a:t>Competency-based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7728" y="4279392"/>
            <a:ext cx="4352544" cy="7955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85"/>
                </a:solidFill>
                <a:latin typeface="Segoe UI"/>
              </a:rPr>
              <a:t>"Can you do it, safely, for a patient?"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480560"/>
            <a:ext cx="56692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5B6B85"/>
                </a:solidFill>
                <a:latin typeface="Georgia"/>
              </a:rPr>
              <a:t>Knowing the dose of adrenaline is not the same as managing anaphylaxis at 2 a.m.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07 · THE BACKBONE OF CBME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Knows → Knows How → Shows How → Does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108960" y="2103120"/>
            <a:ext cx="2743200" cy="822960"/>
          </a:xfrm>
          <a:prstGeom prst="roundRect">
            <a:avLst/>
          </a:prstGeom>
          <a:solidFill>
            <a:srgbClr val="1E2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108960" y="2103120"/>
            <a:ext cx="2743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Does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59" y="2103120"/>
            <a:ext cx="2743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real practice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79" y="2971800"/>
            <a:ext cx="4023360" cy="822960"/>
          </a:xfrm>
          <a:prstGeom prst="roundRect">
            <a:avLst/>
          </a:prstGeom>
          <a:solidFill>
            <a:srgbClr val="3E5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68879" y="2971800"/>
            <a:ext cx="4023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Shows 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59" y="2971800"/>
            <a:ext cx="2743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OSCE / skills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3840480"/>
            <a:ext cx="5303520" cy="822960"/>
          </a:xfrm>
          <a:prstGeom prst="roundRect">
            <a:avLst/>
          </a:prstGeom>
          <a:solidFill>
            <a:srgbClr val="3FA7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3840480"/>
            <a:ext cx="5303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Knows How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59" y="3840480"/>
            <a:ext cx="2743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applies 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8719" y="4709160"/>
            <a:ext cx="6583680" cy="822960"/>
          </a:xfrm>
          <a:prstGeom prst="round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88719" y="4709160"/>
            <a:ext cx="6583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Knows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59" y="4709160"/>
            <a:ext cx="2743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the facts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59" y="5852160"/>
            <a:ext cx="3657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Written exams test the base; OSCEs, log books, clerkships &amp; internship test the top.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08 · THE 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The Goal: One Kind of Doctor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937760" y="2377440"/>
            <a:ext cx="2331720" cy="1051560"/>
          </a:xfrm>
          <a:prstGeom prst="roundRect">
            <a:avLst/>
          </a:prstGeom>
          <a:solidFill>
            <a:srgbClr val="1E2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377440"/>
            <a:ext cx="233172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Indian Medical Graduate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2514600"/>
            <a:ext cx="3108960" cy="77724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514600"/>
            <a:ext cx="310896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2C6B65"/>
                </a:solidFill>
                <a:latin typeface="Segoe UI"/>
              </a:rPr>
              <a:t>Physician of first contact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2514600"/>
            <a:ext cx="3108960" cy="77724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8120" y="2514600"/>
            <a:ext cx="310896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2C6B65"/>
                </a:solidFill>
                <a:latin typeface="Segoe UI"/>
              </a:rPr>
              <a:t>Globally relevant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114800"/>
            <a:ext cx="2036003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114800"/>
            <a:ext cx="203600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E2C4F"/>
                </a:solidFill>
                <a:latin typeface="Segoe UI"/>
              </a:rPr>
              <a:t>Knowledge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58963" y="4114800"/>
            <a:ext cx="2036003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58963" y="4114800"/>
            <a:ext cx="203600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E2C4F"/>
                </a:solidFill>
                <a:latin typeface="Segoe UI"/>
              </a:rPr>
              <a:t>Skills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77846" y="4114800"/>
            <a:ext cx="2036003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77846" y="4114800"/>
            <a:ext cx="203600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E2C4F"/>
                </a:solidFill>
                <a:latin typeface="Segoe UI"/>
              </a:rPr>
              <a:t>Attitudes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96729" y="4114800"/>
            <a:ext cx="2036003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96729" y="4114800"/>
            <a:ext cx="203600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E2C4F"/>
                </a:solidFill>
                <a:latin typeface="Segoe UI"/>
              </a:rPr>
              <a:t>Values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15612" y="4114800"/>
            <a:ext cx="2036003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15612" y="4114800"/>
            <a:ext cx="203600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1E2C4F"/>
                </a:solidFill>
                <a:latin typeface="Segoe UI"/>
              </a:rPr>
              <a:t>Responsiveness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12064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0">
                <a:solidFill>
                  <a:srgbClr val="5B6B85"/>
                </a:solidFill>
                <a:latin typeface="Segoe UI"/>
              </a:rPr>
              <a:t>The IMG possesses the knowledge, skills, attitudes, values &amp; responsiveness to function effectively.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08 · THE INDIAN MEDICAL GRADUATE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Five Roles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2194560"/>
            <a:ext cx="2036003" cy="274320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2468880"/>
            <a:ext cx="181654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2C6B65"/>
                </a:solidFill>
                <a:latin typeface="Georgia"/>
              </a:rPr>
              <a:t>Clinician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566160"/>
            <a:ext cx="181654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>
                <a:solidFill>
                  <a:srgbClr val="24304A"/>
                </a:solidFill>
                <a:latin typeface="Segoe UI"/>
              </a:rPr>
              <a:t>compassionate, holistic care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58963" y="2194560"/>
            <a:ext cx="2036003" cy="274320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68691" y="2468880"/>
            <a:ext cx="181654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2C6B65"/>
                </a:solidFill>
                <a:latin typeface="Georgia"/>
              </a:rPr>
              <a:t>Communicator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68691" y="3566160"/>
            <a:ext cx="181654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>
                <a:solidFill>
                  <a:srgbClr val="24304A"/>
                </a:solidFill>
                <a:latin typeface="Segoe UI"/>
              </a:rPr>
              <a:t>patients, families &amp; community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7846" y="2194560"/>
            <a:ext cx="2036003" cy="2743200"/>
          </a:xfrm>
          <a:prstGeom prst="roundRect">
            <a:avLst/>
          </a:prstGeom>
          <a:solidFill>
            <a:srgbClr val="F6E4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7574" y="2468880"/>
            <a:ext cx="181654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A23A31"/>
                </a:solidFill>
                <a:latin typeface="Georgia"/>
              </a:rPr>
              <a:t>Leader &amp; team 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87574" y="3566160"/>
            <a:ext cx="181654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>
                <a:solidFill>
                  <a:srgbClr val="24304A"/>
                </a:solidFill>
                <a:latin typeface="Segoe UI"/>
              </a:rPr>
              <a:t>health data &amp; systems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96729" y="2194560"/>
            <a:ext cx="2036003" cy="2743200"/>
          </a:xfrm>
          <a:prstGeom prst="roundRect">
            <a:avLst/>
          </a:prstGeom>
          <a:solidFill>
            <a:srgbClr val="F6E4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06457" y="2468880"/>
            <a:ext cx="181654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A23A31"/>
                </a:solidFill>
                <a:latin typeface="Georgia"/>
              </a:rPr>
              <a:t>Lifelong learner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6457" y="3566160"/>
            <a:ext cx="181654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>
                <a:solidFill>
                  <a:srgbClr val="24304A"/>
                </a:solidFill>
                <a:latin typeface="Segoe UI"/>
              </a:rPr>
              <a:t>always improving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15612" y="2194560"/>
            <a:ext cx="2036003" cy="274320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25340" y="2468880"/>
            <a:ext cx="181654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2C6B65"/>
                </a:solidFill>
                <a:latin typeface="Georgia"/>
              </a:rPr>
              <a:t>Professional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5340" y="3566160"/>
            <a:ext cx="181654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>
                <a:solidFill>
                  <a:srgbClr val="24304A"/>
                </a:solidFill>
                <a:latin typeface="Segoe UI"/>
              </a:rPr>
              <a:t>ethical &amp; accountable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08 · COMPETENCY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From Goal to Competencies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01287" y="2286000"/>
            <a:ext cx="4389120" cy="822960"/>
          </a:xfrm>
          <a:prstGeom prst="roundRect">
            <a:avLst/>
          </a:prstGeom>
          <a:solidFill>
            <a:srgbClr val="1E2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01287" y="2286000"/>
            <a:ext cx="43891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1 · GOAL · the Indian Medical Graduate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21127" y="3429000"/>
            <a:ext cx="6949440" cy="822960"/>
          </a:xfrm>
          <a:prstGeom prst="roundRect">
            <a:avLst/>
          </a:prstGeom>
          <a:solidFill>
            <a:srgbClr val="3FA7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21127" y="3429000"/>
            <a:ext cx="694944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5 · GLOBAL COMPETENCIES · the five roles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49527" y="4572000"/>
            <a:ext cx="9692640" cy="822960"/>
          </a:xfrm>
          <a:prstGeom prst="round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49527" y="4572000"/>
            <a:ext cx="969264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MANY · SUB-COMPETENCIES · specific, observable &amp; assessable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80644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5B6B85"/>
                </a:solidFill>
                <a:latin typeface="Segoe UI"/>
              </a:rPr>
              <a:t>Goal → global competencies (aligned to the five roles) → the sub-competencies you are taught &amp; assessed 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09 · TRAINING METHODS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How Doctors Are Trained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4572000"/>
            <a:ext cx="1965960" cy="1005840"/>
          </a:xfrm>
          <a:prstGeom prst="round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4681728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Learn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88920" y="4069079"/>
            <a:ext cx="1965960" cy="1508760"/>
          </a:xfrm>
          <a:prstGeom prst="roundRect">
            <a:avLst/>
          </a:prstGeom>
          <a:solidFill>
            <a:srgbClr val="3FA7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88920" y="4178807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Observe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4571999"/>
            <a:ext cx="1965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EAF3FF"/>
                </a:solidFill>
                <a:latin typeface="Segoe UI"/>
              </a:rPr>
              <a:t>shadowing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37760" y="3566159"/>
            <a:ext cx="1965960" cy="2011680"/>
          </a:xfrm>
          <a:prstGeom prst="roundRect">
            <a:avLst/>
          </a:prstGeom>
          <a:solidFill>
            <a:srgbClr val="5A74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37760" y="3675887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Practise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4069079"/>
            <a:ext cx="1965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EAF3FF"/>
                </a:solidFill>
                <a:latin typeface="Segoe UI"/>
              </a:rPr>
              <a:t>skills lab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86600" y="3063239"/>
            <a:ext cx="1965960" cy="2514600"/>
          </a:xfrm>
          <a:prstGeom prst="roundRect">
            <a:avLst/>
          </a:prstGeom>
          <a:solidFill>
            <a:srgbClr val="3E5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86600" y="3172968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Perform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86600" y="3566159"/>
            <a:ext cx="1965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EAF3FF"/>
                </a:solidFill>
                <a:latin typeface="Segoe UI"/>
              </a:rPr>
              <a:t>supervised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35440" y="2560319"/>
            <a:ext cx="1965960" cy="3017520"/>
          </a:xfrm>
          <a:prstGeom prst="roundRect">
            <a:avLst/>
          </a:prstGeom>
          <a:solidFill>
            <a:srgbClr val="1E2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35440" y="2670047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Take charge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063239"/>
            <a:ext cx="1965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EAF3FF"/>
                </a:solidFill>
                <a:latin typeface="Segoe UI"/>
              </a:rPr>
              <a:t>responsibility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0644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B6B85"/>
                </a:solidFill>
                <a:latin typeface="Segoe UI"/>
              </a:rPr>
              <a:t>Learn → Observe → Practise → Perform under supervision → Take responsibility.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10 · INTERNSHIP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Where Responsibility Becomes Real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97280" y="2286000"/>
            <a:ext cx="2743200" cy="2743200"/>
          </a:xfrm>
          <a:prstGeom prst="ellipse">
            <a:avLst/>
          </a:prstGeom>
          <a:solidFill>
            <a:srgbClr val="DEF0EE"/>
          </a:solidFill>
          <a:ln w="25400">
            <a:solidFill>
              <a:srgbClr val="1F8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651760"/>
            <a:ext cx="2743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4400" b="1">
                <a:solidFill>
                  <a:srgbClr val="1E2C4F"/>
                </a:solidFill>
                <a:latin typeface="Georgia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749039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0">
                <a:solidFill>
                  <a:srgbClr val="5B6B85"/>
                </a:solidFill>
                <a:latin typeface="Segoe UI"/>
              </a:rPr>
              <a:t>months rotating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148840"/>
            <a:ext cx="6858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B6B85"/>
                </a:solidFill>
                <a:latin typeface="Segoe UI"/>
              </a:rPr>
              <a:t>A 12-month supervised rotation through Medicine, Surgery, O&amp;G, Paediatrics, Community Medicine and more.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3200400"/>
            <a:ext cx="1958644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Clinical confidence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95236" y="3200400"/>
            <a:ext cx="1420977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Communication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80806" y="3200400"/>
            <a:ext cx="1420977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Documentation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66376" y="3200400"/>
            <a:ext cx="972921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Teamwork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3749039"/>
            <a:ext cx="1869033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Emergency response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05625" y="3749039"/>
            <a:ext cx="1510588" cy="384048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50" b="1">
                <a:solidFill>
                  <a:srgbClr val="2C6B65"/>
                </a:solidFill>
                <a:latin typeface="Segoe UI"/>
              </a:rPr>
              <a:t>Accountability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4937760"/>
            <a:ext cx="6858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4304A"/>
                </a:solidFill>
                <a:latin typeface="Segoe UI"/>
              </a:rPr>
              <a:t>Provisional</a:t>
            </a:r>
            <a:r>
              <a:rPr sz="1500" b="0">
                <a:solidFill>
                  <a:srgbClr val="24304A"/>
                </a:solidFill>
                <a:latin typeface="Segoe UI"/>
              </a:rPr>
              <a:t> → </a:t>
            </a:r>
            <a:r>
              <a:rPr sz="1500" b="1">
                <a:solidFill>
                  <a:srgbClr val="24304A"/>
                </a:solidFill>
                <a:latin typeface="Segoe UI"/>
              </a:rPr>
              <a:t>permanent registration</a:t>
            </a:r>
            <a:r>
              <a:rPr sz="1500" b="0">
                <a:solidFill>
                  <a:srgbClr val="24304A"/>
                </a:solidFill>
                <a:latin typeface="Segoe UI"/>
              </a:rPr>
              <a:t> on completion.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11 · AFTER MBBS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2C4F"/>
                </a:solidFill>
                <a:latin typeface="Georgia"/>
              </a:rPr>
              <a:t>Careers · The Path Branches Widely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78308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B6B85"/>
                </a:solidFill>
                <a:latin typeface="Segoe UI"/>
              </a:rPr>
              <a:t>PG specialisation is one excellent path, but it is not the only definition of success.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68880"/>
            <a:ext cx="3393338" cy="105156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468880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2C6B65"/>
                </a:solidFill>
                <a:latin typeface="Segoe UI"/>
              </a:rPr>
              <a:t>Clinical practice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16298" y="2468880"/>
            <a:ext cx="3393338" cy="1051560"/>
          </a:xfrm>
          <a:prstGeom prst="roundRect">
            <a:avLst/>
          </a:prstGeom>
          <a:solidFill>
            <a:srgbClr val="F6E4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16298" y="2468880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A23A31"/>
                </a:solidFill>
                <a:latin typeface="Segoe UI"/>
              </a:rPr>
              <a:t>PG &amp; specialisation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92516" y="2468880"/>
            <a:ext cx="3393338" cy="105156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92516" y="2468880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2C6B65"/>
                </a:solidFill>
                <a:latin typeface="Segoe UI"/>
              </a:rPr>
              <a:t>Public health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3320"/>
            <a:ext cx="3393338" cy="1051560"/>
          </a:xfrm>
          <a:prstGeom prst="roundRect">
            <a:avLst/>
          </a:prstGeom>
          <a:solidFill>
            <a:srgbClr val="F6E4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03320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A23A31"/>
                </a:solidFill>
                <a:latin typeface="Segoe UI"/>
              </a:rPr>
              <a:t>Research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16298" y="3703320"/>
            <a:ext cx="3393338" cy="105156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16298" y="3703320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2C6B65"/>
                </a:solidFill>
                <a:latin typeface="Segoe UI"/>
              </a:rPr>
              <a:t>Medical education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92516" y="3703320"/>
            <a:ext cx="3393338" cy="1051560"/>
          </a:xfrm>
          <a:prstGeom prst="roundRect">
            <a:avLst/>
          </a:prstGeom>
          <a:solidFill>
            <a:srgbClr val="F6E4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92516" y="3703320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A23A31"/>
                </a:solidFill>
                <a:latin typeface="Segoe UI"/>
              </a:rPr>
              <a:t>Hospital administration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937759"/>
            <a:ext cx="3393338" cy="105156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937759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2C6B65"/>
                </a:solidFill>
                <a:latin typeface="Segoe UI"/>
              </a:rPr>
              <a:t>Digital health / Health AI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16298" y="4937759"/>
            <a:ext cx="3393338" cy="1051560"/>
          </a:xfrm>
          <a:prstGeom prst="roundRect">
            <a:avLst/>
          </a:prstGeom>
          <a:solidFill>
            <a:srgbClr val="F6E4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16298" y="4937759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A23A31"/>
                </a:solidFill>
                <a:latin typeface="Segoe UI"/>
              </a:rPr>
              <a:t>Entrepreneurship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92516" y="4937759"/>
            <a:ext cx="3393338" cy="105156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92516" y="4937759"/>
            <a:ext cx="3393338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2C6B65"/>
                </a:solidFill>
                <a:latin typeface="Segoe UI"/>
              </a:rPr>
              <a:t>Government &amp; public service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C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3FA79A"/>
                </a:solidFill>
                <a:latin typeface="Segoe UI"/>
              </a:rPr>
              <a:t>12 · PROFESSIONAL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100584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Your degree makes you a doctor.
Your behaviour makes you a professional.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57200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>
                <a:solidFill>
                  <a:srgbClr val="DBE6FA"/>
                </a:solidFill>
                <a:latin typeface="Georgia"/>
              </a:rPr>
              <a:t>A degree is conferred once. Professionalism is demonstrated every day, and patients can only see your behaviour, never your marks.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A23A31"/>
                </a:solidFill>
                <a:latin typeface="Segoe UI"/>
              </a:rPr>
              <a:t>13 · THE DOCTOR YOU BECOME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1153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E2C4F"/>
                </a:solidFill>
                <a:latin typeface="Georgia"/>
              </a:rPr>
              <a:t>MBBS teaches you medicine.
The journey teaches you to be a doctor.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05840" cy="4114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2926080"/>
            <a:ext cx="2522143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926080"/>
            <a:ext cx="2522143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1E2C4F"/>
                </a:solidFill>
                <a:latin typeface="Georgia"/>
              </a:rPr>
              <a:t>Learn well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36543" y="2926080"/>
            <a:ext cx="2522143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36543" y="2926080"/>
            <a:ext cx="2522143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1E2C4F"/>
                </a:solidFill>
                <a:latin typeface="Georgia"/>
              </a:rPr>
              <a:t>Listen carefully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2926080"/>
            <a:ext cx="2522143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33007" y="2926080"/>
            <a:ext cx="2522143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1E2C4F"/>
                </a:solidFill>
                <a:latin typeface="Georgia"/>
              </a:rPr>
              <a:t>Act ethically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29471" y="2926080"/>
            <a:ext cx="2522143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29471" y="2926080"/>
            <a:ext cx="2522143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1E2C4F"/>
                </a:solidFill>
                <a:latin typeface="Georgia"/>
              </a:rPr>
              <a:t>Stay curious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663440"/>
            <a:ext cx="10911535" cy="1097280"/>
          </a:xfrm>
          <a:prstGeom prst="roundRect">
            <a:avLst/>
          </a:prstGeom>
          <a:solidFill>
            <a:srgbClr val="DE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4663440"/>
            <a:ext cx="82296" cy="1097280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19" y="4663440"/>
            <a:ext cx="10362895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1E2C4F"/>
                </a:solidFill>
                <a:latin typeface="Georgia"/>
              </a:rPr>
              <a:t>Five years from today, what kind of doctor do you want your patients to remember?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C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01168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3FA79A"/>
                </a:solidFill>
                <a:latin typeface="Segoe UI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51760"/>
            <a:ext cx="1091153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5200" b="1">
                <a:solidFill>
                  <a:srgbClr val="FFFFFF"/>
                </a:solidFill>
                <a:latin typeface="Georgia"/>
              </a:rPr>
              <a:t>Remain human.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2336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800" b="0">
                <a:solidFill>
                  <a:srgbClr val="E6EEFB"/>
                </a:solidFill>
                <a:latin typeface="Georgia"/>
              </a:rPr>
              <a:t>Learn well · Listen carefully · Act ethically · Stay curious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120640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300" b="0">
                <a:solidFill>
                  <a:srgbClr val="BCD0EE"/>
                </a:solidFill>
                <a:latin typeface="Segoe UI"/>
              </a:rPr>
              <a:t>Prof. (Dr.) Rangeel Singh Raina  ·  Sources: NMC · CBME 2024 · CRMI 2021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